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2" r:id="rId3"/>
    <p:sldId id="282" r:id="rId4"/>
    <p:sldId id="277" r:id="rId5"/>
    <p:sldId id="275" r:id="rId6"/>
    <p:sldId id="280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2C589EE-F026-45AB-85A2-500464A2EE95}">
          <p14:sldIdLst>
            <p14:sldId id="256"/>
            <p14:sldId id="272"/>
            <p14:sldId id="282"/>
            <p14:sldId id="277"/>
            <p14:sldId id="275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67BD-10E6-4196-9946-6A08DE1815D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5C2B-C88D-44F4-B648-3BF92A3CD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8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5C2B-C88D-44F4-B648-3BF92A3CDB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0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0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4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2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5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7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3"/>
          <a:stretch/>
        </p:blipFill>
        <p:spPr>
          <a:xfrm>
            <a:off x="4752022" y="17473"/>
            <a:ext cx="43208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468" y="847182"/>
            <a:ext cx="6400992" cy="50405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1600" b="0" dirty="0">
                <a:solidFill>
                  <a:schemeClr val="bg1"/>
                </a:solidFill>
                <a:effectLst/>
                <a:latin typeface="Century Gothic (Заголовки)"/>
                <a:cs typeface="Times New Roman" panose="02020603050405020304" pitchFamily="18" charset="0"/>
              </a:rPr>
              <a:t>ФЕДЕРАЛЬНОЕ БЮДЖЕТНОЕ УЧРЕЖДЕНИЕ ЗДРАВООХРАНЕНИЯ «ЦЕНТР ГИГИЕНЫ И ЭПИДЕМИОЛОГИИ В ТЮМЕНСКОЙ ОБЛАСТИ»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60024"/>
            <a:ext cx="4356486" cy="1224136"/>
          </a:xfrm>
          <a:solidFill>
            <a:srgbClr val="235D91">
              <a:alpha val="0"/>
            </a:srgbClr>
          </a:solidFill>
        </p:spPr>
        <p:txBody>
          <a:bodyPr>
            <a:normAutofit/>
          </a:bodyPr>
          <a:lstStyle/>
          <a:p>
            <a:pPr marL="361950" indent="444500"/>
            <a:r>
              <a:rPr lang="ru-RU" sz="4000" dirty="0">
                <a:solidFill>
                  <a:schemeClr val="bg1"/>
                </a:solidFill>
                <a:latin typeface="Century Gothic (Заголовки)"/>
              </a:rPr>
              <a:t>Всемирный день без табака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900" cy="94022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07904" y="6237312"/>
            <a:ext cx="1368152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bg1"/>
                </a:solidFill>
                <a:latin typeface="Century Gothic (Заголовки)"/>
                <a:cs typeface="Times New Roman" panose="02020603050405020304" pitchFamily="18" charset="0"/>
              </a:rPr>
              <a:t>Тобольск, 2024 г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5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14" y="620688"/>
            <a:ext cx="8280920" cy="93610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Century Gothic (Заголовки)"/>
              </a:rPr>
              <a:t>31 МАЯ 2024 ГОДА – ВСЕМИРНЫЙ ДЕНЬ БЕЗ ТАБАКА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CC727878-ABD8-430C-9151-5C30210FD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39479"/>
          </a:xfrm>
        </p:spPr>
        <p:txBody>
          <a:bodyPr/>
          <a:lstStyle/>
          <a:p>
            <a:pPr marL="45000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Всемирный день без табака ежегодно отмечается 31 мая. </a:t>
            </a:r>
          </a:p>
          <a:p>
            <a:pPr marL="27855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</a:rPr>
              <a:t>   В 2024 году этот день проходит под девизом «Защитить детей от вмешательства табачной промышленности». В </a:t>
            </a:r>
            <a:r>
              <a:rPr lang="ru-RU" dirty="0" smtClean="0">
                <a:solidFill>
                  <a:schemeClr val="bg1"/>
                </a:solidFill>
              </a:rPr>
              <a:t>этом </a:t>
            </a:r>
            <a:r>
              <a:rPr lang="ru-RU" dirty="0">
                <a:solidFill>
                  <a:schemeClr val="bg1"/>
                </a:solidFill>
              </a:rPr>
              <a:t>году Всемирный день без табака направлен на поддержку усилий, призванных положить конец появлению табачных изделий, специально ориентированных на молодежь.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B5689F-A765-419C-AD12-6650F1D3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1" y="4077072"/>
            <a:ext cx="4572000" cy="2609850"/>
          </a:xfrm>
          <a:prstGeom prst="rect">
            <a:avLst/>
          </a:prstGeom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4EAA070-2637-42E6-82C9-86CFB646A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31" y="4221088"/>
            <a:ext cx="2448272" cy="2441248"/>
          </a:xfrm>
          <a:prstGeom prst="rect">
            <a:avLst/>
          </a:prstGeom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190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14" y="188640"/>
            <a:ext cx="8280920" cy="93610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Century Gothic (Заголовки)"/>
              </a:rPr>
              <a:t>БОРЬБА С ТАБАКОКУРЕНИЕМ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80" y="978728"/>
            <a:ext cx="8280920" cy="5690632"/>
          </a:xfrm>
        </p:spPr>
        <p:txBody>
          <a:bodyPr>
            <a:noAutofit/>
          </a:bodyPr>
          <a:lstStyle/>
          <a:p>
            <a:pPr marL="45000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По данным Всемирной организации здравоохранения, употребление табака является одной из самых значительных угроз для здоровья человека.</a:t>
            </a:r>
          </a:p>
          <a:p>
            <a:pPr marL="45000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Основным компонентом табака является никотин, вызывающий и поддерживающий зависимость. Международной статистической классификацией болезней (МКБ-10) никотиновая зависимость, являющаяся следствием потребления табака, признана заболеванием, связанным с расстройством поведения. Потребление табака является причиной возникновения заболеваний, связанных с его воздействием на организм, приводящим к инвалидности и преждевременной смертности.</a:t>
            </a:r>
          </a:p>
          <a:p>
            <a:pPr marL="45000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В 2008 году Российская Федерация присоединилась к Рамочной конвенции Всемирной организации здравоохранения по борьбе против табака (РКБТ), определив для себя разработку и внедрение эффективных законодательных и иных мер в области борьбы с потреблением табака в качестве приоритета. </a:t>
            </a:r>
          </a:p>
          <a:p>
            <a:pPr marL="45000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Распоряжением Правительства Российской Федерации от 18 ноября 2019 года № 2732-р была утверждена Концепция осуществления государственной политики противодействия потреблению табака и иной </a:t>
            </a:r>
            <a:r>
              <a:rPr lang="ru-RU" sz="1400" dirty="0" err="1">
                <a:solidFill>
                  <a:schemeClr val="bg1"/>
                </a:solidFill>
              </a:rPr>
              <a:t>никотинсодержащей</a:t>
            </a:r>
            <a:r>
              <a:rPr lang="ru-RU" sz="1400" dirty="0">
                <a:solidFill>
                  <a:schemeClr val="bg1"/>
                </a:solidFill>
              </a:rPr>
              <a:t> продукции в Российской Федерации на период до 2035 года и дальнейшую перспективу. Целью Концепции является снижение распространенности потребления табака и иной </a:t>
            </a:r>
            <a:r>
              <a:rPr lang="ru-RU" sz="1400" dirty="0" err="1">
                <a:solidFill>
                  <a:schemeClr val="bg1"/>
                </a:solidFill>
              </a:rPr>
              <a:t>никотинсодержащей</a:t>
            </a:r>
            <a:r>
              <a:rPr lang="ru-RU" sz="1400" dirty="0">
                <a:solidFill>
                  <a:schemeClr val="bg1"/>
                </a:solidFill>
              </a:rPr>
              <a:t> продукции, а также последующее рассмотрение возможности поэтапного вывода табачной и иной </a:t>
            </a:r>
            <a:r>
              <a:rPr lang="ru-RU" sz="1400" dirty="0" err="1">
                <a:solidFill>
                  <a:schemeClr val="bg1"/>
                </a:solidFill>
              </a:rPr>
              <a:t>никотинсодержащей</a:t>
            </a:r>
            <a:r>
              <a:rPr lang="ru-RU" sz="1400" dirty="0">
                <a:solidFill>
                  <a:schemeClr val="bg1"/>
                </a:solidFill>
              </a:rPr>
              <a:t> продукции из гражданского оборота на территории России для достижения максимального сокращения </a:t>
            </a:r>
            <a:r>
              <a:rPr lang="ru-RU" sz="1400" dirty="0" smtClean="0">
                <a:solidFill>
                  <a:schemeClr val="bg1"/>
                </a:solidFill>
              </a:rPr>
              <a:t>показателей </a:t>
            </a:r>
            <a:r>
              <a:rPr lang="ru-RU" sz="1400" dirty="0">
                <a:solidFill>
                  <a:schemeClr val="bg1"/>
                </a:solidFill>
              </a:rPr>
              <a:t>заболеваемости и смертности от болезней, связанных с потреблением табака. С целью реализации указанной Концепции принят Федеральный закон от 28 апреля 2023 года № 178-ФЗ «О внесении изменений в отдельные законодательные акты Российской Федерации», вводящий существенные ограничения и запреты на продажу устройств для потребления </a:t>
            </a:r>
            <a:r>
              <a:rPr lang="ru-RU" sz="1400" dirty="0" err="1">
                <a:solidFill>
                  <a:schemeClr val="bg1"/>
                </a:solidFill>
              </a:rPr>
              <a:t>никотинсодержащей</a:t>
            </a:r>
            <a:r>
              <a:rPr lang="ru-RU" sz="1400" dirty="0">
                <a:solidFill>
                  <a:schemeClr val="bg1"/>
                </a:solidFill>
              </a:rPr>
              <a:t> продукции (электронные сигареты (</a:t>
            </a:r>
            <a:r>
              <a:rPr lang="ru-RU" sz="1400" dirty="0" err="1">
                <a:solidFill>
                  <a:schemeClr val="bg1"/>
                </a:solidFill>
              </a:rPr>
              <a:t>вейпы</a:t>
            </a:r>
            <a:r>
              <a:rPr lang="ru-RU" sz="1400" dirty="0">
                <a:solidFill>
                  <a:schemeClr val="bg1"/>
                </a:solidFill>
              </a:rPr>
              <a:t>), моды, испарители и т.д.).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212985"/>
            <a:ext cx="8280920" cy="653732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entury Gothic (Заголовки)"/>
                <a:cs typeface="Times New Roman" pitchFamily="18" charset="0"/>
              </a:rPr>
              <a:t>Осторожно, спайс!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54282926-DB05-40BF-908D-BC6397A9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8" y="1052736"/>
            <a:ext cx="7051489" cy="6093295"/>
          </a:xfrm>
        </p:spPr>
        <p:txBody>
          <a:bodyPr>
            <a:noAutofit/>
          </a:bodyPr>
          <a:lstStyle/>
          <a:p>
            <a:pPr marL="278550" lvl="1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Спайс - один из распространенных наркотиков, употребление которых опасно для жизни и наносит невосполнимый вред здоровью. В 2014 году после массовых смертей подростков от курения травяных миксов, прием и распространение этих веществ </a:t>
            </a:r>
            <a:r>
              <a:rPr lang="ru-RU" sz="1400" dirty="0" smtClean="0">
                <a:solidFill>
                  <a:schemeClr val="bg1"/>
                </a:solidFill>
              </a:rPr>
              <a:t>были запрещены. </a:t>
            </a:r>
            <a:r>
              <a:rPr lang="ru-RU" sz="1400" dirty="0">
                <a:solidFill>
                  <a:schemeClr val="bg1"/>
                </a:solidFill>
              </a:rPr>
              <a:t>Несмотря на запреты, </a:t>
            </a:r>
            <a:r>
              <a:rPr lang="ru-RU" sz="1400" dirty="0" err="1">
                <a:solidFill>
                  <a:schemeClr val="bg1"/>
                </a:solidFill>
              </a:rPr>
              <a:t>спайсовая</a:t>
            </a:r>
            <a:r>
              <a:rPr lang="ru-RU" sz="1400" dirty="0">
                <a:solidFill>
                  <a:schemeClr val="bg1"/>
                </a:solidFill>
              </a:rPr>
              <a:t> наркомания продолжает убивать и калечить многих подростков. </a:t>
            </a:r>
          </a:p>
          <a:p>
            <a:pPr marL="278550" lvl="1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Спайс (</a:t>
            </a:r>
            <a:r>
              <a:rPr lang="ru-RU" sz="1400" dirty="0" err="1">
                <a:solidFill>
                  <a:schemeClr val="bg1"/>
                </a:solidFill>
              </a:rPr>
              <a:t>spice</a:t>
            </a:r>
            <a:r>
              <a:rPr lang="ru-RU" sz="1400" dirty="0">
                <a:solidFill>
                  <a:schemeClr val="bg1"/>
                </a:solidFill>
              </a:rPr>
              <a:t>) — это курительная смесь трав, обработанных психоактивными веществами растительного и синтетического происхождения. Само название «спайс» пришло к нам из английского языка, его значение - специя. </a:t>
            </a:r>
          </a:p>
          <a:p>
            <a:pPr marL="278550" lvl="1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Основным и самым разрушающим компонентом таких смесей являются синтетические каннабиноиды. Они оказывают не только разрушительное воздействие на психику человека, но и приводят к серьезным физиологическим и психическим расстройствам.</a:t>
            </a:r>
          </a:p>
          <a:p>
            <a:pPr marL="27855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 	Эти вещества, а также ряд других синтетических каннабиноидов внесены в список наркотических средств и психотропных веществ, оборот которых в Российской Федерации запрещен. Также запрещено употребление и пропаганда </a:t>
            </a:r>
            <a:r>
              <a:rPr lang="ru-RU" sz="1400" dirty="0" err="1">
                <a:solidFill>
                  <a:schemeClr val="bg1"/>
                </a:solidFill>
              </a:rPr>
              <a:t>спайсов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</a:p>
          <a:p>
            <a:pPr marL="27855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Спайс может незаконно распространяться под видом «курительных смесей», «солей», «удобрений», «благовоний». </a:t>
            </a:r>
          </a:p>
          <a:p>
            <a:pPr marL="27855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Формирование зависимости от наркотика происходит поэтапно. Сначала появляется психологическая зависимость. Постоянное желание повтора чувства эйфории даже после первых </a:t>
            </a:r>
            <a:r>
              <a:rPr lang="ru-RU" sz="1400" dirty="0" smtClean="0">
                <a:solidFill>
                  <a:schemeClr val="bg1"/>
                </a:solidFill>
              </a:rPr>
              <a:t>приемов </a:t>
            </a:r>
            <a:r>
              <a:rPr lang="ru-RU" sz="1400" dirty="0">
                <a:solidFill>
                  <a:schemeClr val="bg1"/>
                </a:solidFill>
              </a:rPr>
              <a:t>спайса. После нескольких месяцев постоянного употребления смесей развивается физическая зависимость. Развивается ломка, которая требует постоянного повторения приема дозы спайса. </a:t>
            </a:r>
          </a:p>
          <a:p>
            <a:pPr marL="278550" indent="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	Прогноз лечения зависит от длительности и тяжести наркомании, уровня мотивации больного, его психической и интеллектуальной сохранности.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1AC894-0D2C-4DA6-81D8-090AFB55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717" y="158809"/>
            <a:ext cx="1931998" cy="1415815"/>
          </a:xfrm>
          <a:prstGeom prst="rect">
            <a:avLst/>
          </a:prstGeom>
          <a:ln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61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632848" cy="3995166"/>
          </a:xfrm>
        </p:spPr>
        <p:txBody>
          <a:bodyPr>
            <a:noAutofit/>
          </a:bodyPr>
          <a:lstStyle/>
          <a:p>
            <a:pPr marL="450000" indent="44450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Использование электронных сигарет и </a:t>
            </a:r>
            <a:r>
              <a:rPr lang="ru-RU" sz="1400" dirty="0" err="1">
                <a:solidFill>
                  <a:schemeClr val="bg1"/>
                </a:solidFill>
              </a:rPr>
              <a:t>вейпов</a:t>
            </a:r>
            <a:r>
              <a:rPr lang="ru-RU" sz="1400" dirty="0">
                <a:solidFill>
                  <a:schemeClr val="bg1"/>
                </a:solidFill>
              </a:rPr>
              <a:t> в мире породило новую болезнь - </a:t>
            </a:r>
            <a:r>
              <a:rPr lang="en-US" sz="1400" dirty="0">
                <a:solidFill>
                  <a:schemeClr val="bg1"/>
                </a:solidFill>
              </a:rPr>
              <a:t>EVALI, </a:t>
            </a:r>
            <a:r>
              <a:rPr lang="ru-RU" sz="1400" dirty="0">
                <a:solidFill>
                  <a:schemeClr val="bg1"/>
                </a:solidFill>
              </a:rPr>
              <a:t>расшифровывается как – «</a:t>
            </a:r>
            <a:r>
              <a:rPr lang="en-US" sz="1400" dirty="0">
                <a:solidFill>
                  <a:schemeClr val="bg1"/>
                </a:solidFill>
              </a:rPr>
              <a:t>electronic– cigarette of </a:t>
            </a:r>
            <a:r>
              <a:rPr lang="en-US" sz="1400" dirty="0" err="1">
                <a:solidFill>
                  <a:schemeClr val="bg1"/>
                </a:solidFill>
              </a:rPr>
              <a:t>vaiping</a:t>
            </a:r>
            <a:r>
              <a:rPr lang="en-US" sz="1400" dirty="0">
                <a:solidFill>
                  <a:schemeClr val="bg1"/>
                </a:solidFill>
              </a:rPr>
              <a:t> product use associated lung injury» - </a:t>
            </a:r>
            <a:r>
              <a:rPr lang="ru-RU" sz="1400" dirty="0">
                <a:solidFill>
                  <a:schemeClr val="bg1"/>
                </a:solidFill>
              </a:rPr>
              <a:t>повреждение легких, связанное с употреблением электронных сигарет или </a:t>
            </a:r>
            <a:r>
              <a:rPr lang="ru-RU" sz="1400" dirty="0" err="1">
                <a:solidFill>
                  <a:schemeClr val="bg1"/>
                </a:solidFill>
              </a:rPr>
              <a:t>вейпов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</a:p>
          <a:p>
            <a:pPr marL="450000" indent="44450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Опасность EVALI заключается ещё и в том, что данное заболевание трудно диагностировать, так как на сегодняшний день нет ни одного специального исследования, которое достоверно смогло бы помочь подтвердить или опровергнуть диагноз. </a:t>
            </a:r>
          </a:p>
          <a:p>
            <a:pPr marL="450000" indent="44450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Своей популярностью электронные сигареты во многом обязаны хорошей маркетинговой стратегии и привлекательному дизайну. </a:t>
            </a:r>
          </a:p>
          <a:p>
            <a:pPr marL="450000" indent="444500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</a:rPr>
              <a:t>Маркетинговая стратегия строилась на сравнении классических сигарет с электронными, при котором предпочтение отдавалось второму варианту. Производители всячески подчеркивали, что электронные сигареты имеют другой принцип работы, поэтому они наносят организму меньше вреда. На красивые слоганы и стильный дизайн обратили внимание прежде всего подростки и молодые люди.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3112"/>
            <a:ext cx="5616624" cy="10577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Century Gothic (Заголовки)"/>
              </a:rPr>
              <a:t>Безопасного курения нет! </a:t>
            </a:r>
            <a:br>
              <a:rPr lang="ru-RU" sz="3000" dirty="0">
                <a:solidFill>
                  <a:schemeClr val="bg1"/>
                </a:solidFill>
                <a:latin typeface="Century Gothic (Заголовки)"/>
              </a:rPr>
            </a:br>
            <a:r>
              <a:rPr lang="ru-RU" sz="3000" dirty="0">
                <a:solidFill>
                  <a:schemeClr val="bg1"/>
                </a:solidFill>
                <a:latin typeface="Century Gothic (Заголовки)"/>
              </a:rPr>
              <a:t>ДИАГНОЗ - EVALI (ИЛИ БОЛЕЗНЬ ВЕЙПЕРОВ)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5202D0-DF44-470B-B29F-E7748BC25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20994"/>
            <a:ext cx="2489735" cy="182746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79024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01072"/>
            <a:ext cx="8496943" cy="6012304"/>
          </a:xfrm>
        </p:spPr>
        <p:txBody>
          <a:bodyPr>
            <a:noAutofit/>
          </a:bodyPr>
          <a:lstStyle/>
          <a:p>
            <a:pPr marL="450000" indent="444500" algn="just">
              <a:lnSpc>
                <a:spcPct val="120000"/>
              </a:lnSpc>
              <a:buNone/>
            </a:pP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В составе жидкости для </a:t>
            </a:r>
            <a:r>
              <a:rPr lang="ru-RU" sz="1350" dirty="0" err="1">
                <a:solidFill>
                  <a:schemeClr val="bg1"/>
                </a:solidFill>
                <a:latin typeface="Century Gothic (Заголовки)"/>
              </a:rPr>
              <a:t>вейпа</a:t>
            </a: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 присутствует всё тот же никотин, но помимо него там находятся еще и масла, в задачу которых входит обеспечение процесса «правильного» ее испарения. Пар в электронных сигаретах — это клубы белого ароматного дыма, образующегося за счет добавления в жидкость глицерина, масляного раствора витамина Е, пропиленгликоля и других добавок. Для организма эти вещества сами по себе не опасны. Однако, попадание капель масла в легкие может обернуться серьезной проблемой. Масло закупоривает мелкие бронхиолы, что препятствует поступлению в легкие кислорода. И хотя в обычной жизни мы дышим далеко не чистым воздухом, в нем всё таки не содержится настолько большое количество масла, чтобы в легких оно могло бы превратиться в мелкие капли. Если такое произойдет, организм может посчитать их инородным объектом и начать вырабатывать иммунный ответ. Итогом может стать воспалительный процесс и накопление жидкости в легких, что приведет к развитию так называемой «липоидной пневмонии», развивающейся при регулярном вдыхании маслянистых соединений, присутствующих в заправке для </a:t>
            </a:r>
            <a:r>
              <a:rPr lang="ru-RU" sz="1350" dirty="0" err="1">
                <a:solidFill>
                  <a:schemeClr val="bg1"/>
                </a:solidFill>
                <a:latin typeface="Century Gothic (Заголовки)"/>
              </a:rPr>
              <a:t>вейпов</a:t>
            </a: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. А это уже смертельная опасность. Парение </a:t>
            </a:r>
            <a:r>
              <a:rPr lang="ru-RU" sz="1350" dirty="0" err="1">
                <a:solidFill>
                  <a:schemeClr val="bg1"/>
                </a:solidFill>
                <a:latin typeface="Century Gothic (Заголовки)"/>
              </a:rPr>
              <a:t>вейпов</a:t>
            </a: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 иссушает легочную ткань и слизистую оболочку дыхательных путей, что облегчает проникновение в них инфекции (бактериальной, вирусной или грибковой). Нарушается газообмен, что приводит к кислородной недостаточности (гипоксии). </a:t>
            </a:r>
          </a:p>
          <a:p>
            <a:pPr marL="450000" indent="444500" algn="just">
              <a:lnSpc>
                <a:spcPct val="120000"/>
              </a:lnSpc>
              <a:buNone/>
            </a:pP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Специального протокола лечения больных EVALI в настоящее время не существует</a:t>
            </a:r>
          </a:p>
          <a:p>
            <a:pPr marL="450000" indent="444500" algn="just">
              <a:lnSpc>
                <a:spcPct val="120000"/>
              </a:lnSpc>
              <a:buNone/>
            </a:pP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Несмотря на то, что производители электронных средств доставки никотина (ЭЛЕКТРОННЫЕ СИГАРЕТЫ И ВЕЙПЫ) позиционировали свою продукцию как безопасную альтернативу традиционному курению, на практике это оказалось не так: </a:t>
            </a:r>
          </a:p>
          <a:p>
            <a:pPr marL="450000" indent="444500" algn="just">
              <a:lnSpc>
                <a:spcPct val="120000"/>
              </a:lnSpc>
              <a:buNone/>
            </a:pP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они СМЕРТЕЛЬНО ОПАСНЫ!</a:t>
            </a:r>
          </a:p>
          <a:p>
            <a:pPr marL="450000" indent="444500">
              <a:lnSpc>
                <a:spcPct val="120000"/>
              </a:lnSpc>
              <a:buNone/>
            </a:pPr>
            <a:r>
              <a:rPr lang="ru-RU" sz="1350" dirty="0">
                <a:solidFill>
                  <a:schemeClr val="bg1"/>
                </a:solidFill>
                <a:latin typeface="Century Gothic (Заголовки)"/>
              </a:rPr>
              <a:t>	</a:t>
            </a:r>
            <a:endParaRPr lang="ru-RU" sz="1350" dirty="0"/>
          </a:p>
          <a:p>
            <a:pPr marL="450000" indent="444500">
              <a:lnSpc>
                <a:spcPct val="120000"/>
              </a:lnSpc>
              <a:buNone/>
            </a:pPr>
            <a:endParaRPr lang="ru-RU" sz="1400" dirty="0">
              <a:solidFill>
                <a:schemeClr val="bg1"/>
              </a:solidFill>
              <a:latin typeface="Century Gothic (Заголовки)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Century Gothic (Заголовки)"/>
              </a:rPr>
              <a:t>Скрытая опасность электронных сигарет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3620"/>
            <a:ext cx="570769" cy="65373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6130FD1-8F71-47AE-BEB6-78A17DDD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Сохраним здоровье!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3A83DDF9-958A-4103-9FD4-549A5565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056692"/>
            <a:ext cx="7560840" cy="490820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8AC977-ACD4-4F24-8BC2-737433B699E1}"/>
              </a:ext>
            </a:extLst>
          </p:cNvPr>
          <p:cNvSpPr txBox="1"/>
          <p:nvPr/>
        </p:nvSpPr>
        <p:spPr>
          <a:xfrm>
            <a:off x="1403648" y="6021288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 разрушайте свою жизнь, и не делайте больно людям которые Вас любят!</a:t>
            </a:r>
          </a:p>
        </p:txBody>
      </p:sp>
    </p:spTree>
    <p:extLst>
      <p:ext uri="{BB962C8B-B14F-4D97-AF65-F5344CB8AC3E}">
        <p14:creationId xmlns:p14="http://schemas.microsoft.com/office/powerpoint/2010/main" val="2708796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519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 (Заголовки)</vt:lpstr>
      <vt:lpstr>Georgia</vt:lpstr>
      <vt:lpstr>Times New Roman</vt:lpstr>
      <vt:lpstr>Тема Office</vt:lpstr>
      <vt:lpstr>ФЕДЕРАЛЬНОЕ БЮДЖЕТНОЕ УЧРЕЖДЕНИЕ ЗДРАВООХРАНЕНИЯ «ЦЕНТР ГИГИЕНЫ И ЭПИДЕМИОЛОГИИ В ТЮМЕНСКОЙ ОБЛАСТИ»</vt:lpstr>
      <vt:lpstr>31 МАЯ 2024 ГОДА – ВСЕМИРНЫЙ ДЕНЬ БЕЗ ТАБАКА</vt:lpstr>
      <vt:lpstr>БОРЬБА С ТАБАКОКУРЕНИЕМ</vt:lpstr>
      <vt:lpstr>Осторожно, спайс!</vt:lpstr>
      <vt:lpstr>Безопасного курения нет!  ДИАГНОЗ - EVALI (ИЛИ БОЛЕЗНЬ ВЕЙПЕРОВ)</vt:lpstr>
      <vt:lpstr>Скрытая опасность электронных сигарет  </vt:lpstr>
      <vt:lpstr>Сохраним здоровье!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воды на промышленном производстве</dc:title>
  <dc:creator>Liza</dc:creator>
  <cp:lastModifiedBy>Кузнечевских Ольга Владимировна</cp:lastModifiedBy>
  <cp:revision>100</cp:revision>
  <dcterms:created xsi:type="dcterms:W3CDTF">2024-03-20T17:38:25Z</dcterms:created>
  <dcterms:modified xsi:type="dcterms:W3CDTF">2024-06-06T08:42:27Z</dcterms:modified>
</cp:coreProperties>
</file>